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88CE139-63D4-4801-A6F1-E544D4E67375}" type="datetimeFigureOut">
              <a:rPr lang="hr-HR" smtClean="0"/>
              <a:t>24.2.2020.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C9C6646-724D-474D-984E-8687503710CE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8645" y="1700809"/>
            <a:ext cx="6637468" cy="1872208"/>
          </a:xfrm>
        </p:spPr>
        <p:txBody>
          <a:bodyPr>
            <a:noAutofit/>
          </a:bodyPr>
          <a:lstStyle/>
          <a:p>
            <a:pPr algn="ctr"/>
            <a:r>
              <a:rPr lang="hr-HR" sz="2800" b="1" dirty="0">
                <a:solidFill>
                  <a:srgbClr val="94C600">
                    <a:lumMod val="75000"/>
                  </a:srgbClr>
                </a:solidFill>
                <a:latin typeface="Calibri" pitchFamily="34" charset="0"/>
              </a:rPr>
              <a:t>Javni poziv za financiranje aktivnosti partnerske mreže organizacija za pružanje podrške i pomoći žrtvama i svjedocima u </a:t>
            </a:r>
            <a:r>
              <a:rPr lang="hr-HR" sz="2800" b="1" dirty="0" smtClean="0">
                <a:solidFill>
                  <a:srgbClr val="94C600">
                    <a:lumMod val="75000"/>
                  </a:srgbClr>
                </a:solidFill>
                <a:latin typeface="Calibri" pitchFamily="34" charset="0"/>
              </a:rPr>
              <a:t>Republici Hrvatskoj </a:t>
            </a:r>
            <a:endParaRPr lang="hr-HR" sz="28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59632" y="4941168"/>
            <a:ext cx="6637467" cy="990461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80000"/>
              </a:lnSpc>
              <a:defRPr/>
            </a:pPr>
            <a:r>
              <a:rPr lang="hr-HR" altLang="sr-Latn-R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Ministarstvo pravosuđa</a:t>
            </a:r>
          </a:p>
          <a:p>
            <a:pPr algn="ctr">
              <a:lnSpc>
                <a:spcPct val="80000"/>
              </a:lnSpc>
              <a:defRPr/>
            </a:pPr>
            <a:r>
              <a:rPr lang="hr-HR" altLang="sr-Latn-R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Služba za podršku žrtvama i svjedocima </a:t>
            </a:r>
          </a:p>
          <a:p>
            <a:pPr algn="ctr">
              <a:lnSpc>
                <a:spcPct val="80000"/>
              </a:lnSpc>
              <a:defRPr/>
            </a:pPr>
            <a:endParaRPr lang="hr-HR" altLang="sr-Latn-RS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hr-HR" altLang="sr-Latn-R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Zagreb, 28. veljače 2020. </a:t>
            </a:r>
          </a:p>
          <a:p>
            <a:endParaRPr lang="hr-HR" dirty="0"/>
          </a:p>
        </p:txBody>
      </p:sp>
      <p:pic>
        <p:nvPicPr>
          <p:cNvPr id="4" name="Picture 48">
            <a:extLst>
              <a:ext uri="{FF2B5EF4-FFF2-40B4-BE49-F238E27FC236}">
                <a16:creationId xmlns="" xmlns:a16="http://schemas.microsoft.com/office/drawing/2014/main" id="{A336F92B-191F-4F42-ADFB-178B15897C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548680"/>
            <a:ext cx="2082800" cy="504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7" y="0"/>
            <a:ext cx="576064" cy="548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Pravokutnik 5"/>
          <p:cNvSpPr/>
          <p:nvPr/>
        </p:nvSpPr>
        <p:spPr>
          <a:xfrm>
            <a:off x="5364088" y="44624"/>
            <a:ext cx="28083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100" dirty="0" smtClean="0"/>
              <a:t>Hrvatsko predsjedanje Vijećem Europske Unije </a:t>
            </a:r>
            <a:endParaRPr lang="hr-HR" sz="1100" dirty="0"/>
          </a:p>
        </p:txBody>
      </p:sp>
    </p:spTree>
    <p:extLst>
      <p:ext uri="{BB962C8B-B14F-4D97-AF65-F5344CB8AC3E}">
        <p14:creationId xmlns:p14="http://schemas.microsoft.com/office/powerpoint/2010/main" val="35484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8645" y="836713"/>
            <a:ext cx="6637468" cy="864095"/>
          </a:xfrm>
        </p:spPr>
        <p:txBody>
          <a:bodyPr>
            <a:normAutofit/>
          </a:bodyPr>
          <a:lstStyle/>
          <a:p>
            <a:r>
              <a:rPr lang="hr-HR" sz="2400" b="1" dirty="0" smtClean="0"/>
              <a:t>Natječaj </a:t>
            </a:r>
            <a:r>
              <a:rPr lang="hr-HR" sz="2400" b="1" dirty="0"/>
              <a:t>Ministarstva pravosuđa</a:t>
            </a:r>
            <a:br>
              <a:rPr lang="hr-HR" sz="2400" b="1" dirty="0"/>
            </a:br>
            <a:r>
              <a:rPr lang="hr-HR" sz="2400" b="1" dirty="0"/>
              <a:t>Služba za podršku žrtvama i </a:t>
            </a:r>
            <a:r>
              <a:rPr lang="hr-HR" sz="2400" b="1" dirty="0" smtClean="0"/>
              <a:t>svjedocima</a:t>
            </a:r>
            <a:endParaRPr lang="hr-HR" sz="2400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58645" y="2060849"/>
            <a:ext cx="6637467" cy="3312368"/>
          </a:xfrm>
        </p:spPr>
        <p:txBody>
          <a:bodyPr/>
          <a:lstStyle/>
          <a:p>
            <a:r>
              <a:rPr lang="hr-HR" b="1" dirty="0" smtClean="0"/>
              <a:t>                                 2017. godine</a:t>
            </a:r>
            <a:endParaRPr lang="hr-HR" b="1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Calibri" pitchFamily="34" charset="0"/>
                <a:cs typeface="Times New Roman" panose="02020603050405020304" pitchFamily="18" charset="0"/>
              </a:rPr>
              <a:t>f</a:t>
            </a:r>
            <a:r>
              <a:rPr lang="vi-VN" sz="1800" dirty="0" smtClean="0">
                <a:latin typeface="Calibri" pitchFamily="34" charset="0"/>
                <a:cs typeface="Times New Roman" panose="02020603050405020304" pitchFamily="18" charset="0"/>
              </a:rPr>
              <a:t>inanciranje</a:t>
            </a:r>
            <a:r>
              <a:rPr lang="hr-HR" sz="1800" dirty="0" smtClean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 smtClean="0">
                <a:latin typeface="Calibri" pitchFamily="34" charset="0"/>
                <a:cs typeface="Times New Roman" panose="02020603050405020304" pitchFamily="18" charset="0"/>
              </a:rPr>
              <a:t>aktivnosti partnerske mreže organizacija za podršku i pomoć žrtvama i svjedocima u županijama </a:t>
            </a:r>
            <a:r>
              <a:rPr lang="vi-VN" sz="1800" u="sng" dirty="0" smtClean="0">
                <a:latin typeface="Calibri" pitchFamily="34" charset="0"/>
                <a:cs typeface="Times New Roman" panose="02020603050405020304" pitchFamily="18" charset="0"/>
              </a:rPr>
              <a:t>u kojima nisu osnovani odjeli za podršku žrtvama i svjedocima </a:t>
            </a:r>
            <a:endParaRPr lang="hr-HR" sz="1800" u="sng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hr-HR" sz="1800" u="sng" dirty="0">
              <a:latin typeface="Calibri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Calibri" pitchFamily="34" charset="0"/>
                <a:cs typeface="Times New Roman" panose="02020603050405020304" pitchFamily="18" charset="0"/>
              </a:rPr>
              <a:t> 1 koordinatorska organizacija + 10 partnerskih organizacija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hr-HR" sz="1800" dirty="0" smtClean="0">
                <a:latin typeface="Calibri" pitchFamily="34" charset="0"/>
                <a:cs typeface="Times New Roman" panose="02020603050405020304" pitchFamily="18" charset="0"/>
              </a:rPr>
              <a:t>financiranje organizacija na razdoblje od 3 godine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hr-HR" sz="1800" dirty="0" smtClean="0">
                <a:latin typeface="Calibri" pitchFamily="34" charset="0"/>
                <a:cs typeface="Times New Roman" panose="02020603050405020304" pitchFamily="18" charset="0"/>
              </a:rPr>
              <a:t>područje provedbe – 13 županija u RH u kojima nisu osnovani     odjeli za podršku žrtvama i svjedocima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hr-HR" sz="1800" dirty="0" smtClean="0">
                <a:latin typeface="Calibri" pitchFamily="34" charset="0"/>
                <a:cs typeface="Times New Roman" panose="02020603050405020304" pitchFamily="18" charset="0"/>
              </a:rPr>
              <a:t>u trogodišnjem razdoblju isplaćeno 6.363.770,44 kn</a:t>
            </a:r>
          </a:p>
          <a:p>
            <a:pPr>
              <a:buFont typeface="Arial" panose="020B0604020202020204" pitchFamily="34" charset="0"/>
              <a:buChar char="•"/>
            </a:pPr>
            <a:endParaRPr lang="hr-HR" sz="1800" u="sng" dirty="0" smtClean="0">
              <a:latin typeface="Calibri" pitchFamily="34" charset="0"/>
              <a:cs typeface="Times New Roman" panose="02020603050405020304" pitchFamily="18" charset="0"/>
            </a:endParaRPr>
          </a:p>
          <a:p>
            <a:endParaRPr lang="hr-HR" u="sng" dirty="0">
              <a:latin typeface="Calibri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  <p:pic>
        <p:nvPicPr>
          <p:cNvPr id="4" name="Picture 48">
            <a:extLst>
              <a:ext uri="{FF2B5EF4-FFF2-40B4-BE49-F238E27FC236}">
                <a16:creationId xmlns="" xmlns:a16="http://schemas.microsoft.com/office/drawing/2014/main" id="{A336F92B-191F-4F42-ADFB-178B15897C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5877272"/>
            <a:ext cx="180020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432048" cy="46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Pravokutnik 6"/>
          <p:cNvSpPr/>
          <p:nvPr/>
        </p:nvSpPr>
        <p:spPr>
          <a:xfrm>
            <a:off x="6660232" y="5733256"/>
            <a:ext cx="19471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Hrvatsko predsjedanje Vijećem Europske Unije </a:t>
            </a:r>
            <a:endParaRPr lang="hr-H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32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dirty="0">
                <a:solidFill>
                  <a:srgbClr val="94C600"/>
                </a:solidFill>
              </a:rPr>
              <a:t>Natječaj Ministarstva pravosuđa</a:t>
            </a:r>
            <a:br>
              <a:rPr lang="hr-HR" sz="2400" b="1" dirty="0">
                <a:solidFill>
                  <a:srgbClr val="94C600"/>
                </a:solidFill>
              </a:rPr>
            </a:br>
            <a:r>
              <a:rPr lang="hr-HR" sz="2400" b="1" dirty="0">
                <a:solidFill>
                  <a:srgbClr val="94C600"/>
                </a:solidFill>
              </a:rPr>
              <a:t>Služba za podršku žrtvama i svjedocima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Clr>
                <a:srgbClr val="94C600"/>
              </a:buClr>
              <a:buNone/>
            </a:pPr>
            <a:r>
              <a:rPr lang="hr-HR" sz="2000" b="1" dirty="0" smtClean="0">
                <a:solidFill>
                  <a:prstClr val="black">
                    <a:tint val="75000"/>
                  </a:prstClr>
                </a:solidFill>
              </a:rPr>
              <a:t>                               2020. </a:t>
            </a:r>
            <a:r>
              <a:rPr lang="hr-HR" sz="2000" b="1" dirty="0">
                <a:solidFill>
                  <a:prstClr val="black">
                    <a:tint val="75000"/>
                  </a:prstClr>
                </a:solidFill>
              </a:rPr>
              <a:t>godine</a:t>
            </a:r>
          </a:p>
          <a:p>
            <a:pPr marL="285750" lvl="0" indent="-285750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f</a:t>
            </a:r>
            <a:r>
              <a:rPr lang="vi-VN" sz="1800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inanciranje</a:t>
            </a:r>
            <a:r>
              <a:rPr lang="hr-HR" sz="1800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 </a:t>
            </a:r>
            <a:r>
              <a:rPr lang="vi-VN" sz="1800" dirty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aktivnosti partnerske mreže organizacija za podršku i pomoć žrtvama i svjedocima </a:t>
            </a:r>
            <a:r>
              <a:rPr lang="vi-VN" sz="1800" u="sng" dirty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u </a:t>
            </a:r>
            <a:r>
              <a:rPr lang="hr-HR" sz="1800" u="sng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svim </a:t>
            </a:r>
            <a:r>
              <a:rPr lang="vi-VN" sz="1800" u="sng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županijama </a:t>
            </a:r>
            <a:r>
              <a:rPr lang="hr-HR" sz="1800" u="sng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RH</a:t>
            </a:r>
          </a:p>
          <a:p>
            <a:pPr marL="0" lvl="0" indent="0">
              <a:buClr>
                <a:srgbClr val="94C600"/>
              </a:buClr>
              <a:buNone/>
            </a:pPr>
            <a:endParaRPr lang="hr-HR" sz="1800" u="sng" dirty="0" smtClean="0">
              <a:solidFill>
                <a:prstClr val="black">
                  <a:tint val="75000"/>
                </a:prstClr>
              </a:solidFill>
              <a:latin typeface="Calibri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1 koordinatorska organizacija + </a:t>
            </a:r>
            <a:r>
              <a:rPr lang="hr-HR" sz="1800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 partnerske organizacije</a:t>
            </a:r>
          </a:p>
          <a:p>
            <a:pPr marL="285750" lvl="0" indent="-285750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financiranje organizacija na razdoblje od 3 </a:t>
            </a:r>
            <a:r>
              <a:rPr lang="hr-HR" sz="1800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godine</a:t>
            </a:r>
          </a:p>
          <a:p>
            <a:pPr marL="285750" lvl="0" indent="-285750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p</a:t>
            </a:r>
            <a:r>
              <a:rPr lang="hr-HR" sz="1800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odručje provedbe – sve županije RH</a:t>
            </a:r>
          </a:p>
          <a:p>
            <a:pPr marL="285750" lvl="0" indent="-285750">
              <a:buClr>
                <a:srgbClr val="94C600"/>
              </a:buClr>
              <a:buFont typeface="Wingdings" panose="05000000000000000000" pitchFamily="2" charset="2"/>
              <a:buChar char="Ø"/>
            </a:pPr>
            <a:r>
              <a:rPr lang="hr-HR" sz="1800" dirty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p</a:t>
            </a:r>
            <a:r>
              <a:rPr lang="hr-HR" sz="1800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lanirana sredstva za prvu godinu </a:t>
            </a:r>
            <a:r>
              <a:rPr lang="hr-HR" sz="1800" dirty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- 3.200.000,00 </a:t>
            </a:r>
            <a:r>
              <a:rPr lang="hr-HR" sz="1800" dirty="0" smtClean="0">
                <a:solidFill>
                  <a:prstClr val="black">
                    <a:tint val="75000"/>
                  </a:prstClr>
                </a:solidFill>
                <a:latin typeface="Calibri" pitchFamily="34" charset="0"/>
                <a:cs typeface="Times New Roman" panose="02020603050405020304" pitchFamily="18" charset="0"/>
              </a:rPr>
              <a:t>kn</a:t>
            </a:r>
          </a:p>
          <a:p>
            <a:pPr marL="285750" lvl="0" indent="-285750">
              <a:buClr>
                <a:srgbClr val="94C600"/>
              </a:buClr>
              <a:buFont typeface="Wingdings" panose="05000000000000000000" pitchFamily="2" charset="2"/>
              <a:buChar char="Ø"/>
            </a:pPr>
            <a:endParaRPr lang="hr-HR" sz="1800" dirty="0">
              <a:solidFill>
                <a:prstClr val="black">
                  <a:tint val="75000"/>
                </a:prstClr>
              </a:solidFill>
              <a:latin typeface="Calibri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94C600"/>
              </a:buClr>
              <a:buFont typeface="Wingdings" panose="05000000000000000000" pitchFamily="2" charset="2"/>
              <a:buChar char="Ø"/>
            </a:pPr>
            <a:endParaRPr lang="hr-HR" sz="1800" dirty="0" smtClean="0">
              <a:solidFill>
                <a:prstClr val="black">
                  <a:tint val="75000"/>
                </a:prstClr>
              </a:solidFill>
              <a:latin typeface="Calibri" pitchFamily="34" charset="0"/>
              <a:cs typeface="Times New Roman" panose="02020603050405020304" pitchFamily="18" charset="0"/>
            </a:endParaRPr>
          </a:p>
          <a:p>
            <a:pPr marL="285750" lvl="0" indent="-285750">
              <a:buClr>
                <a:srgbClr val="94C600"/>
              </a:buClr>
              <a:buFont typeface="Wingdings" panose="05000000000000000000" pitchFamily="2" charset="2"/>
              <a:buChar char="Ø"/>
            </a:pPr>
            <a:endParaRPr lang="hr-HR" sz="1800" u="sng" dirty="0">
              <a:solidFill>
                <a:prstClr val="black">
                  <a:tint val="75000"/>
                </a:prstClr>
              </a:solidFill>
              <a:latin typeface="Calibri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Picture 48">
            <a:extLst>
              <a:ext uri="{FF2B5EF4-FFF2-40B4-BE49-F238E27FC236}">
                <a16:creationId xmlns="" xmlns:a16="http://schemas.microsoft.com/office/drawing/2014/main" id="{A336F92B-191F-4F42-ADFB-178B15897C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5877272"/>
            <a:ext cx="180020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432048" cy="46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Pravokutnik 11"/>
          <p:cNvSpPr/>
          <p:nvPr/>
        </p:nvSpPr>
        <p:spPr>
          <a:xfrm>
            <a:off x="6660232" y="5733256"/>
            <a:ext cx="19471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Hrvatsko predsjedanje Vijećem Europske Unije </a:t>
            </a:r>
            <a:endParaRPr lang="hr-H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0376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258645" y="908721"/>
            <a:ext cx="6637468" cy="1008111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 smtClean="0"/>
              <a:t>Osnovne informacije o predstojećem Javnom pozivu</a:t>
            </a:r>
            <a:endParaRPr lang="hr-HR" sz="2400" b="1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258645" y="2276872"/>
            <a:ext cx="6637467" cy="244827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aspisivanje</a:t>
            </a:r>
            <a:r>
              <a:rPr lang="hr-HR" sz="1800" dirty="0" smtClean="0"/>
              <a:t> 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natječaja očekuje se u srpnju/kolovozu 2020. godine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sz="1800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hr-H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ok za dostavu prijava – sredina rujna 2020. godine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altLang="sr-Latn-R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natječajem će biti financirano provođenje programa u trajanju 36 mjeseci – razdoblje na koje se sklapa ugovor </a:t>
            </a:r>
            <a:r>
              <a:rPr lang="hr-HR" altLang="sr-Latn-R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iznosi 12 mjeseci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hr-HR" altLang="sr-Latn-R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</a:t>
            </a:r>
            <a:r>
              <a:rPr lang="hr-HR" altLang="sr-Latn-R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rovedba aktivnosti započinje 1. siječnja 2021. godine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vi-VN" altLang="sr-Latn-R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objava </a:t>
            </a:r>
            <a:r>
              <a:rPr lang="hr-HR" altLang="sr-Latn-R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upute prijaviteljima i natječajne dokumentacije </a:t>
            </a:r>
            <a:r>
              <a:rPr lang="vi-VN" altLang="sr-Latn-RS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na </a:t>
            </a:r>
            <a:r>
              <a:rPr lang="vi-VN" altLang="sr-Latn-R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web stranicama Ministarstva pravosuđa: https://pravosudje.gov.hr/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altLang="sr-Latn-RS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hr-H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6660232" y="5733256"/>
            <a:ext cx="20162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1100" dirty="0" smtClean="0"/>
          </a:p>
          <a:p>
            <a:endParaRPr lang="hr-HR" sz="1100" dirty="0"/>
          </a:p>
        </p:txBody>
      </p:sp>
      <p:pic>
        <p:nvPicPr>
          <p:cNvPr id="8" name="Picture 48">
            <a:extLst>
              <a:ext uri="{FF2B5EF4-FFF2-40B4-BE49-F238E27FC236}">
                <a16:creationId xmlns="" xmlns:a16="http://schemas.microsoft.com/office/drawing/2014/main" id="{A336F92B-191F-4F42-ADFB-178B15897C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5877272"/>
            <a:ext cx="180020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432048" cy="46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avokutnik 9"/>
          <p:cNvSpPr/>
          <p:nvPr/>
        </p:nvSpPr>
        <p:spPr>
          <a:xfrm>
            <a:off x="6660232" y="5733256"/>
            <a:ext cx="19471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Hrvatsko predsjedanje Vijećem Europske Unije </a:t>
            </a:r>
            <a:endParaRPr lang="hr-H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74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>
            <a:normAutofit/>
          </a:bodyPr>
          <a:lstStyle/>
          <a:p>
            <a:pPr algn="ctr"/>
            <a:r>
              <a:rPr lang="hr-HR" sz="2400" b="1" dirty="0">
                <a:latin typeface="+mn-lt"/>
              </a:rPr>
              <a:t>P</a:t>
            </a:r>
            <a:r>
              <a:rPr lang="hr-HR" sz="2400" b="1" dirty="0" smtClean="0">
                <a:latin typeface="+mn-lt"/>
              </a:rPr>
              <a:t>rihvatljivi prijavitelji na natječaj</a:t>
            </a:r>
            <a:endParaRPr lang="hr-HR" sz="2400" dirty="0">
              <a:latin typeface="+mn-lt"/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043608" y="1916833"/>
            <a:ext cx="6777317" cy="3672408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mreža </a:t>
            </a:r>
            <a:r>
              <a:rPr lang="hr-HR" sz="2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organizacija (pravne osobe) civilnog društva s pravnim statusom udruge iz RH čije </a:t>
            </a:r>
            <a:r>
              <a:rPr lang="hr-HR" sz="2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je </a:t>
            </a:r>
            <a:r>
              <a:rPr lang="hr-HR" sz="23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djelovanje usmjereno na</a:t>
            </a:r>
            <a:r>
              <a:rPr lang="hr-HR" sz="23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:</a:t>
            </a:r>
          </a:p>
          <a:p>
            <a:pPr marL="68580" indent="0">
              <a:buNone/>
            </a:pPr>
            <a:endParaRPr lang="hr-H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marL="749808" lvl="1" indent="-3429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pružanje direktne i indirektne podrške i pomoći žrtvama i svjedocima svih kaznenih djela i prekršaja s ciljem osnaživanja </a:t>
            </a:r>
            <a:r>
              <a:rPr lang="hr-HR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žrtava</a:t>
            </a:r>
            <a:endParaRPr lang="hr-HR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marL="749808" lvl="1" indent="-3429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pružanje </a:t>
            </a:r>
            <a:r>
              <a:rPr lang="hr-HR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psihološke, pravne i </a:t>
            </a:r>
            <a:r>
              <a:rPr lang="hr-H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savjetodavne pomoći </a:t>
            </a:r>
            <a:r>
              <a:rPr lang="hr-HR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žrtvama</a:t>
            </a:r>
            <a:endParaRPr lang="hr-HR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marL="749808" lvl="1" indent="-3429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osvještavanja institucija i javnosti o pravima i potrebama </a:t>
            </a:r>
            <a:r>
              <a:rPr lang="hr-HR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žrtava</a:t>
            </a:r>
            <a:endParaRPr lang="hr-HR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marL="749808" lvl="1" indent="-3429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organiziranje i provođenje edukacija, radionica, </a:t>
            </a:r>
            <a:r>
              <a:rPr lang="vi-VN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treninga, okruglih stolova, skupova, predavanja u cilju stručnog usavršavanja i osvještavanja</a:t>
            </a:r>
            <a:r>
              <a:rPr lang="hr-H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 profesionalaca koji rade sa žrtvama i </a:t>
            </a:r>
            <a:r>
              <a:rPr lang="hr-HR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svjedocima</a:t>
            </a:r>
            <a:endParaRPr lang="hr-HR" sz="1800" dirty="0">
              <a:solidFill>
                <a:schemeClr val="tx1">
                  <a:lumMod val="50000"/>
                  <a:lumOff val="50000"/>
                </a:schemeClr>
              </a:solidFill>
              <a:latin typeface="Calibri" pitchFamily="34" charset="0"/>
            </a:endParaRPr>
          </a:p>
          <a:p>
            <a:pPr marL="749808" lvl="1" indent="-342900">
              <a:lnSpc>
                <a:spcPct val="120000"/>
              </a:lnSpc>
              <a:buClr>
                <a:schemeClr val="accent1">
                  <a:lumMod val="75000"/>
                </a:schemeClr>
              </a:buClr>
              <a:buFont typeface="Wingdings" panose="05000000000000000000" pitchFamily="2" charset="2"/>
              <a:buChar char="Ø"/>
              <a:defRPr/>
            </a:pPr>
            <a:r>
              <a:rPr lang="hr-H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suradnja i umrežavanje </a:t>
            </a:r>
            <a:r>
              <a:rPr lang="hr-HR" sz="18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s </a:t>
            </a:r>
            <a:r>
              <a:rPr lang="hr-H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drugim organizacijama civilnog društva radi ostvarivanja ciljeva projekta</a:t>
            </a:r>
          </a:p>
          <a:p>
            <a:pPr>
              <a:buFont typeface="Wingdings" panose="05000000000000000000" pitchFamily="2" charset="2"/>
              <a:buChar char="Ø"/>
            </a:pPr>
            <a:endParaRPr lang="hr-HR" sz="2000" dirty="0">
              <a:solidFill>
                <a:schemeClr val="tx2">
                  <a:lumMod val="60000"/>
                  <a:lumOff val="40000"/>
                </a:schemeClr>
              </a:solidFill>
              <a:latin typeface="Calibri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r-HR" dirty="0"/>
          </a:p>
        </p:txBody>
      </p:sp>
      <p:pic>
        <p:nvPicPr>
          <p:cNvPr id="8" name="Picture 48">
            <a:extLst>
              <a:ext uri="{FF2B5EF4-FFF2-40B4-BE49-F238E27FC236}">
                <a16:creationId xmlns="" xmlns:a16="http://schemas.microsoft.com/office/drawing/2014/main" id="{A336F92B-191F-4F42-ADFB-178B15897C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5877272"/>
            <a:ext cx="180020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432048" cy="46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Pravokutnik 9"/>
          <p:cNvSpPr/>
          <p:nvPr/>
        </p:nvSpPr>
        <p:spPr>
          <a:xfrm>
            <a:off x="6660232" y="5733256"/>
            <a:ext cx="19471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Hrvatsko predsjedanje Vijećem Europske Unije </a:t>
            </a:r>
            <a:endParaRPr lang="hr-H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662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17160"/>
          </a:xfrm>
        </p:spPr>
        <p:txBody>
          <a:bodyPr/>
          <a:lstStyle/>
          <a:p>
            <a:pPr algn="ctr"/>
            <a:r>
              <a:rPr lang="hr-HR" sz="2400" b="1" dirty="0">
                <a:solidFill>
                  <a:srgbClr val="94C600"/>
                </a:solidFill>
              </a:rPr>
              <a:t>Prihvatljivi prijavitelji na natječaj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971600" y="1988840"/>
            <a:ext cx="6777317" cy="352839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ktivnosti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će se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prilagođavat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ovisno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tome postoji li u navedenoj županiji odjel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podršku žrtvama i svjedocima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će se tek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osnovati </a:t>
            </a:r>
            <a:endParaRPr lang="hr-H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županijama u kojima odjeli postoje, organizacije civilnog društva pružat će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dodatne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usluge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koje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nisu obuhvaćene radom odjela,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primjerice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psihološko i pravno savjetovanje te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pratnj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na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institucije</a:t>
            </a:r>
            <a:endParaRPr lang="hr-HR" sz="2000" dirty="0" smtClean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županijama u kojima neće biti osnovani odjeli aktivnosti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će se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provodi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kao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do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sada</a:t>
            </a:r>
            <a:endParaRPr lang="vi-VN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ugoročni cilj </a:t>
            </a:r>
            <a:r>
              <a:rPr lang="hr-HR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je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osigurati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 se aktivnosti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provode </a:t>
            </a:r>
            <a:r>
              <a:rPr lang="vi-VN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21 županiji i nadopunjuju s aktivnostima odjela za podršku, a u svrhu osiguranja sveobuhvatne podrške </a:t>
            </a:r>
            <a:r>
              <a:rPr lang="vi-VN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žrtvama</a:t>
            </a:r>
            <a:endParaRPr lang="vi-VN" sz="20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Picture 48">
            <a:extLst>
              <a:ext uri="{FF2B5EF4-FFF2-40B4-BE49-F238E27FC236}">
                <a16:creationId xmlns="" xmlns:a16="http://schemas.microsoft.com/office/drawing/2014/main" id="{A336F92B-191F-4F42-ADFB-178B15897C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5877272"/>
            <a:ext cx="180020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432048" cy="46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ravokutnik 8"/>
          <p:cNvSpPr/>
          <p:nvPr/>
        </p:nvSpPr>
        <p:spPr>
          <a:xfrm>
            <a:off x="6660232" y="5733256"/>
            <a:ext cx="19471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Hrvatsko predsjedanje Vijećem Europske Unije </a:t>
            </a:r>
            <a:endParaRPr lang="hr-H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73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833384"/>
          </a:xfrm>
        </p:spPr>
        <p:txBody>
          <a:bodyPr/>
          <a:lstStyle/>
          <a:p>
            <a:pPr algn="ctr"/>
            <a:r>
              <a:rPr lang="hr-HR" b="1" dirty="0" smtClean="0"/>
              <a:t>HVALA NA PAŽNJI!</a:t>
            </a:r>
            <a:endParaRPr lang="hr-HR" b="1" dirty="0"/>
          </a:p>
        </p:txBody>
      </p:sp>
      <p:pic>
        <p:nvPicPr>
          <p:cNvPr id="3" name="Picture 48">
            <a:extLst>
              <a:ext uri="{FF2B5EF4-FFF2-40B4-BE49-F238E27FC236}">
                <a16:creationId xmlns="" xmlns:a16="http://schemas.microsoft.com/office/drawing/2014/main" id="{A336F92B-191F-4F42-ADFB-178B15897C2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5877272"/>
            <a:ext cx="1800200" cy="360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5733256"/>
            <a:ext cx="432048" cy="467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avokutnik 4"/>
          <p:cNvSpPr/>
          <p:nvPr/>
        </p:nvSpPr>
        <p:spPr>
          <a:xfrm>
            <a:off x="6660232" y="5733256"/>
            <a:ext cx="194719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105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Hrvatsko predsjedanje Vijećem Europske Unije </a:t>
            </a:r>
            <a:endParaRPr lang="hr-HR" sz="105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33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129</TotalTime>
  <Words>470</Words>
  <Application>Microsoft Office PowerPoint</Application>
  <PresentationFormat>Prikaz na zaslonu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Austin</vt:lpstr>
      <vt:lpstr>Javni poziv za financiranje aktivnosti partnerske mreže organizacija za pružanje podrške i pomoći žrtvama i svjedocima u Republici Hrvatskoj </vt:lpstr>
      <vt:lpstr>Natječaj Ministarstva pravosuđa Služba za podršku žrtvama i svjedocima</vt:lpstr>
      <vt:lpstr>Natječaj Ministarstva pravosuđa Služba za podršku žrtvama i svjedocima</vt:lpstr>
      <vt:lpstr>Osnovne informacije o predstojećem Javnom pozivu</vt:lpstr>
      <vt:lpstr>Prihvatljivi prijavitelji na natječaj</vt:lpstr>
      <vt:lpstr>Prihvatljivi prijavitelji na natječaj</vt:lpstr>
      <vt:lpstr>HVALA NA PAŽNJI!</vt:lpstr>
    </vt:vector>
  </TitlesOfParts>
  <Company>MPRH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za financiranje aktivnosti partnerske mreže organizacija za pružanje podrške i pomoći žrtvama i svjedocima u Republici Hrvatskoj </dc:title>
  <dc:creator>Magdalena Markota</dc:creator>
  <cp:lastModifiedBy>Maida Pamuković</cp:lastModifiedBy>
  <cp:revision>34</cp:revision>
  <dcterms:created xsi:type="dcterms:W3CDTF">2020-02-21T12:03:12Z</dcterms:created>
  <dcterms:modified xsi:type="dcterms:W3CDTF">2020-02-24T15:21:25Z</dcterms:modified>
</cp:coreProperties>
</file>